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1" r:id="rId7"/>
    <p:sldId id="313" r:id="rId8"/>
    <p:sldId id="314" r:id="rId9"/>
    <p:sldId id="315" r:id="rId10"/>
    <p:sldId id="317" r:id="rId11"/>
    <p:sldId id="318" r:id="rId12"/>
    <p:sldId id="319"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Video Games and their Trends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By Sindy Saintclair</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E0CAE-7AB5-42B8-94D7-3064E38D1660}"/>
              </a:ext>
            </a:extLst>
          </p:cNvPr>
          <p:cNvSpPr>
            <a:spLocks noGrp="1"/>
          </p:cNvSpPr>
          <p:nvPr>
            <p:ph type="title"/>
          </p:nvPr>
        </p:nvSpPr>
        <p:spPr>
          <a:xfrm>
            <a:off x="4377626" y="966851"/>
            <a:ext cx="6889930" cy="4626864"/>
          </a:xfrm>
          <a:effectLst/>
        </p:spPr>
        <p:txBody>
          <a:bodyPr vert="horz" lIns="91440" tIns="45720" rIns="91440" bIns="45720" rtlCol="0" anchor="ctr">
            <a:normAutofit/>
          </a:bodyPr>
          <a:lstStyle/>
          <a:p>
            <a:pPr algn="l"/>
            <a:r>
              <a:rPr lang="en-US" sz="5000" dirty="0"/>
              <a:t>Thank You.</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41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6E34-D9BB-49FC-B156-1180527BEE25}"/>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0A9C6F70-B155-4E60-A670-56D89FD36013}"/>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lumMod val="95000"/>
                  </a:schemeClr>
                </a:solidFill>
                <a:effectLst/>
                <a:latin typeface="Montserrat" panose="00000500000000000000" pitchFamily="50" charset="0"/>
              </a:rPr>
              <a:t>This presentation will divulge into four major points:</a:t>
            </a:r>
          </a:p>
          <a:p>
            <a:pPr lvl="1">
              <a:buFont typeface="Arial" panose="020B0604020202020204" pitchFamily="34" charset="0"/>
              <a:buChar char="•"/>
            </a:pPr>
            <a:r>
              <a:rPr lang="en-US" b="0" i="0" dirty="0">
                <a:solidFill>
                  <a:schemeClr val="tx1">
                    <a:lumMod val="95000"/>
                  </a:schemeClr>
                </a:solidFill>
                <a:effectLst/>
                <a:latin typeface="Montserrat" panose="00000500000000000000" pitchFamily="50" charset="0"/>
              </a:rPr>
              <a:t>How video game sales have been trending over time</a:t>
            </a:r>
          </a:p>
          <a:p>
            <a:pPr lvl="1">
              <a:buFont typeface="Arial" panose="020B0604020202020204" pitchFamily="34" charset="0"/>
              <a:buChar char="•"/>
            </a:pPr>
            <a:r>
              <a:rPr lang="en-US" b="0" i="0" dirty="0">
                <a:solidFill>
                  <a:schemeClr val="tx1">
                    <a:lumMod val="95000"/>
                  </a:schemeClr>
                </a:solidFill>
                <a:effectLst/>
                <a:latin typeface="Montserrat" panose="00000500000000000000" pitchFamily="50" charset="0"/>
              </a:rPr>
              <a:t>The most popular genre of video game</a:t>
            </a:r>
          </a:p>
          <a:p>
            <a:pPr lvl="1">
              <a:buFont typeface="Arial" panose="020B0604020202020204" pitchFamily="34" charset="0"/>
              <a:buChar char="•"/>
            </a:pPr>
            <a:r>
              <a:rPr lang="en-US" b="0" i="0" dirty="0">
                <a:solidFill>
                  <a:schemeClr val="tx1">
                    <a:lumMod val="95000"/>
                  </a:schemeClr>
                </a:solidFill>
                <a:effectLst/>
                <a:latin typeface="Montserrat" panose="00000500000000000000" pitchFamily="50" charset="0"/>
              </a:rPr>
              <a:t>A comparison of video game platforms by genre</a:t>
            </a:r>
          </a:p>
          <a:p>
            <a:pPr lvl="1">
              <a:buFont typeface="Arial" panose="020B0604020202020204" pitchFamily="34" charset="0"/>
              <a:buChar char="•"/>
            </a:pPr>
            <a:r>
              <a:rPr lang="en-US" b="0" i="0" dirty="0">
                <a:solidFill>
                  <a:schemeClr val="tx1">
                    <a:lumMod val="95000"/>
                  </a:schemeClr>
                </a:solidFill>
                <a:effectLst/>
                <a:latin typeface="Montserrat" panose="00000500000000000000" pitchFamily="50" charset="0"/>
              </a:rPr>
              <a:t>A visual looking at only games by Nintendo</a:t>
            </a:r>
          </a:p>
          <a:p>
            <a:pPr>
              <a:buFont typeface="Arial" panose="020B0604020202020204" pitchFamily="34" charset="0"/>
              <a:buChar char="•"/>
            </a:pPr>
            <a:r>
              <a:rPr lang="en-US" dirty="0">
                <a:solidFill>
                  <a:schemeClr val="tx1">
                    <a:lumMod val="95000"/>
                  </a:schemeClr>
                </a:solidFill>
                <a:effectLst/>
                <a:latin typeface="Montserrat" panose="00000500000000000000" pitchFamily="50" charset="0"/>
              </a:rPr>
              <a:t>All of this is done to ensure that you as a company have all the information pertinent for your success in knowing how to improve your sales by knowing which games are selling, and which aren’t.</a:t>
            </a:r>
            <a:endParaRPr lang="en-US" b="0" i="0" dirty="0">
              <a:solidFill>
                <a:schemeClr val="tx1">
                  <a:lumMod val="95000"/>
                </a:schemeClr>
              </a:solidFill>
              <a:effectLst/>
              <a:latin typeface="Montserrat" panose="00000500000000000000" pitchFamily="50" charset="0"/>
            </a:endParaRPr>
          </a:p>
          <a:p>
            <a:endParaRPr lang="en-US" dirty="0"/>
          </a:p>
        </p:txBody>
      </p:sp>
    </p:spTree>
    <p:extLst>
      <p:ext uri="{BB962C8B-B14F-4D97-AF65-F5344CB8AC3E}">
        <p14:creationId xmlns:p14="http://schemas.microsoft.com/office/powerpoint/2010/main" val="380916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965196"/>
            <a:ext cx="3153952" cy="1329769"/>
          </a:xfrm>
        </p:spPr>
        <p:txBody>
          <a:bodyPr>
            <a:normAutofit/>
          </a:bodyPr>
          <a:lstStyle/>
          <a:p>
            <a:pPr algn="l"/>
            <a:r>
              <a:rPr lang="en-US" sz="2800" dirty="0"/>
              <a:t>How video games sales have been trending over time</a:t>
            </a:r>
          </a:p>
        </p:txBody>
      </p:sp>
      <p:sp>
        <p:nvSpPr>
          <p:cNvPr id="11" name="Content Placeholder 10">
            <a:extLst>
              <a:ext uri="{FF2B5EF4-FFF2-40B4-BE49-F238E27FC236}">
                <a16:creationId xmlns:a16="http://schemas.microsoft.com/office/drawing/2014/main" id="{188E048C-8085-DF88-9DF2-9DF74BF8F229}"/>
              </a:ext>
            </a:extLst>
          </p:cNvPr>
          <p:cNvSpPr>
            <a:spLocks noGrp="1"/>
          </p:cNvSpPr>
          <p:nvPr>
            <p:ph idx="1"/>
          </p:nvPr>
        </p:nvSpPr>
        <p:spPr>
          <a:xfrm>
            <a:off x="913796" y="2450353"/>
            <a:ext cx="3153952" cy="3340847"/>
          </a:xfrm>
        </p:spPr>
        <p:txBody>
          <a:bodyPr>
            <a:normAutofit fontScale="92500" lnSpcReduction="10000"/>
          </a:bodyPr>
          <a:lstStyle/>
          <a:p>
            <a:r>
              <a:rPr lang="en-US" sz="1800" dirty="0"/>
              <a:t>According to this graph, Europe sales of video games peaked in 2009 at 191.6 million while in Japan video games sales peaked in 2006 at 73.73 million, and North American video game sales peaked around 2008 at 351.4 million. Other areas in the world had video games sales peak in the year 2008 at 83.29 million sales.</a:t>
            </a:r>
          </a:p>
        </p:txBody>
      </p:sp>
      <p:sp>
        <p:nvSpPr>
          <p:cNvPr id="16" name="Rectangle 1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bar chart, histogram&#10;&#10;Description automatically generated">
            <a:extLst>
              <a:ext uri="{FF2B5EF4-FFF2-40B4-BE49-F238E27FC236}">
                <a16:creationId xmlns:a16="http://schemas.microsoft.com/office/drawing/2014/main" id="{7F427A44-2F70-46EA-A0B7-D658DE865C59}"/>
              </a:ext>
            </a:extLst>
          </p:cNvPr>
          <p:cNvPicPr>
            <a:picLocks noChangeAspect="1"/>
          </p:cNvPicPr>
          <p:nvPr/>
        </p:nvPicPr>
        <p:blipFill>
          <a:blip r:embed="rId4"/>
          <a:stretch>
            <a:fillRect/>
          </a:stretch>
        </p:blipFill>
        <p:spPr>
          <a:xfrm>
            <a:off x="5120640" y="2164008"/>
            <a:ext cx="5676236" cy="2384018"/>
          </a:xfrm>
          <a:prstGeom prst="rect">
            <a:avLst/>
          </a:prstGeom>
        </p:spPr>
      </p:pic>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90E7-4F97-4D0F-AECD-3DF9E8DE1494}"/>
              </a:ext>
            </a:extLst>
          </p:cNvPr>
          <p:cNvSpPr>
            <a:spLocks noGrp="1"/>
          </p:cNvSpPr>
          <p:nvPr>
            <p:ph type="title"/>
          </p:nvPr>
        </p:nvSpPr>
        <p:spPr/>
        <p:txBody>
          <a:bodyPr/>
          <a:lstStyle/>
          <a:p>
            <a:r>
              <a:rPr lang="en-US" dirty="0"/>
              <a:t>Chart Analysis</a:t>
            </a:r>
          </a:p>
        </p:txBody>
      </p:sp>
      <p:pic>
        <p:nvPicPr>
          <p:cNvPr id="6" name="Content Placeholder 5" descr="Man wearing black t-shirt and headset sitting in front of orange and black keyboard in dimly lit room with blue walls">
            <a:extLst>
              <a:ext uri="{FF2B5EF4-FFF2-40B4-BE49-F238E27FC236}">
                <a16:creationId xmlns:a16="http://schemas.microsoft.com/office/drawing/2014/main" id="{5FCBC4BA-977A-4513-BC8C-5601CDCCA518}"/>
              </a:ext>
            </a:extLst>
          </p:cNvPr>
          <p:cNvPicPr>
            <a:picLocks noGrp="1" noChangeAspect="1"/>
          </p:cNvPicPr>
          <p:nvPr>
            <p:ph idx="1"/>
          </p:nvPr>
        </p:nvPicPr>
        <p:blipFill>
          <a:blip r:embed="rId2"/>
          <a:stretch>
            <a:fillRect/>
          </a:stretch>
        </p:blipFill>
        <p:spPr>
          <a:xfrm>
            <a:off x="4856163" y="1012296"/>
            <a:ext cx="6411912" cy="4274608"/>
          </a:xfrm>
        </p:spPr>
      </p:pic>
      <p:sp>
        <p:nvSpPr>
          <p:cNvPr id="4" name="Text Placeholder 3">
            <a:extLst>
              <a:ext uri="{FF2B5EF4-FFF2-40B4-BE49-F238E27FC236}">
                <a16:creationId xmlns:a16="http://schemas.microsoft.com/office/drawing/2014/main" id="{DE649179-EE6C-4D11-8309-34E699229A1D}"/>
              </a:ext>
            </a:extLst>
          </p:cNvPr>
          <p:cNvSpPr>
            <a:spLocks noGrp="1"/>
          </p:cNvSpPr>
          <p:nvPr>
            <p:ph type="body" sz="half" idx="2"/>
          </p:nvPr>
        </p:nvSpPr>
        <p:spPr/>
        <p:txBody>
          <a:bodyPr>
            <a:normAutofit lnSpcReduction="10000"/>
          </a:bodyPr>
          <a:lstStyle/>
          <a:p>
            <a:pPr marL="285750" indent="-285750" algn="l">
              <a:buFont typeface="Arial" panose="020B0604020202020204" pitchFamily="34" charset="0"/>
              <a:buChar char="•"/>
            </a:pPr>
            <a:r>
              <a:rPr lang="en-US" dirty="0"/>
              <a:t>In all regions where data of video games sales were collected, it was found that most regions’ sales peaked around the late 2000s, just before the end of the first decade of the 21</a:t>
            </a:r>
            <a:r>
              <a:rPr lang="en-US" baseline="30000" dirty="0"/>
              <a:t>st</a:t>
            </a:r>
            <a:r>
              <a:rPr lang="en-US" dirty="0"/>
              <a:t> century. Soon after then, video games sales began to steadily decrease until 2017, which one can assume is where the data collection for video game sales ended, as people are still buying and enjoying video games to this day.</a:t>
            </a:r>
          </a:p>
        </p:txBody>
      </p:sp>
    </p:spTree>
    <p:extLst>
      <p:ext uri="{BB962C8B-B14F-4D97-AF65-F5344CB8AC3E}">
        <p14:creationId xmlns:p14="http://schemas.microsoft.com/office/powerpoint/2010/main" val="270112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E1530-3323-421F-BC9C-9C39A79E0E3E}"/>
              </a:ext>
            </a:extLst>
          </p:cNvPr>
          <p:cNvSpPr>
            <a:spLocks noGrp="1"/>
          </p:cNvSpPr>
          <p:nvPr>
            <p:ph type="title"/>
          </p:nvPr>
        </p:nvSpPr>
        <p:spPr>
          <a:xfrm>
            <a:off x="913796" y="643465"/>
            <a:ext cx="3382638" cy="1370605"/>
          </a:xfrm>
        </p:spPr>
        <p:txBody>
          <a:bodyPr>
            <a:normAutofit/>
          </a:bodyPr>
          <a:lstStyle/>
          <a:p>
            <a:pPr algn="l"/>
            <a:r>
              <a:rPr lang="en-US" sz="3000"/>
              <a:t>The Most Popular Genre of Video Game</a:t>
            </a:r>
          </a:p>
        </p:txBody>
      </p:sp>
      <p:sp>
        <p:nvSpPr>
          <p:cNvPr id="9" name="Content Placeholder 8">
            <a:extLst>
              <a:ext uri="{FF2B5EF4-FFF2-40B4-BE49-F238E27FC236}">
                <a16:creationId xmlns:a16="http://schemas.microsoft.com/office/drawing/2014/main" id="{1A341CB3-EF62-986F-C00B-196949DF36A4}"/>
              </a:ext>
            </a:extLst>
          </p:cNvPr>
          <p:cNvSpPr>
            <a:spLocks noGrp="1"/>
          </p:cNvSpPr>
          <p:nvPr>
            <p:ph idx="1"/>
          </p:nvPr>
        </p:nvSpPr>
        <p:spPr>
          <a:xfrm>
            <a:off x="913796" y="2247153"/>
            <a:ext cx="3358084" cy="3544046"/>
          </a:xfrm>
        </p:spPr>
        <p:txBody>
          <a:bodyPr>
            <a:normAutofit/>
          </a:bodyPr>
          <a:lstStyle/>
          <a:p>
            <a:r>
              <a:rPr lang="en-US" sz="1800" dirty="0"/>
              <a:t>If one were to examine closely, it is quite apparent that the Action genre is the most popular genre of video games, amassing nearly 1.8 billion global sales, with strategy being the least popular at just under 200 million global sales. The darker the color, the more popular the video game.</a:t>
            </a:r>
          </a:p>
        </p:txBody>
      </p:sp>
      <p:pic>
        <p:nvPicPr>
          <p:cNvPr id="5" name="Content Placeholder 4" descr="Chart, bar chart&#10;&#10;Description automatically generated">
            <a:extLst>
              <a:ext uri="{FF2B5EF4-FFF2-40B4-BE49-F238E27FC236}">
                <a16:creationId xmlns:a16="http://schemas.microsoft.com/office/drawing/2014/main" id="{E3026DEB-6B8F-49CA-9E47-776CDD42924B}"/>
              </a:ext>
            </a:extLst>
          </p:cNvPr>
          <p:cNvPicPr>
            <a:picLocks noChangeAspect="1"/>
          </p:cNvPicPr>
          <p:nvPr/>
        </p:nvPicPr>
        <p:blipFill>
          <a:blip r:embed="rId3"/>
          <a:stretch>
            <a:fillRect/>
          </a:stretch>
        </p:blipFill>
        <p:spPr>
          <a:xfrm>
            <a:off x="4915348" y="1061548"/>
            <a:ext cx="6633184" cy="4311569"/>
          </a:xfrm>
          <a:prstGeom prst="rect">
            <a:avLst/>
          </a:prstGeom>
        </p:spPr>
      </p:pic>
    </p:spTree>
    <p:extLst>
      <p:ext uri="{BB962C8B-B14F-4D97-AF65-F5344CB8AC3E}">
        <p14:creationId xmlns:p14="http://schemas.microsoft.com/office/powerpoint/2010/main" val="419420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FF325-1C8A-4533-BC76-290683CA1C11}"/>
              </a:ext>
            </a:extLst>
          </p:cNvPr>
          <p:cNvSpPr>
            <a:spLocks noGrp="1"/>
          </p:cNvSpPr>
          <p:nvPr>
            <p:ph type="title"/>
          </p:nvPr>
        </p:nvSpPr>
        <p:spPr>
          <a:xfrm>
            <a:off x="707900" y="4208220"/>
            <a:ext cx="3946393" cy="1850651"/>
          </a:xfrm>
        </p:spPr>
        <p:txBody>
          <a:bodyPr>
            <a:normAutofit/>
          </a:bodyPr>
          <a:lstStyle/>
          <a:p>
            <a:pPr algn="l"/>
            <a:r>
              <a:rPr lang="en-US" sz="3600" dirty="0"/>
              <a:t>A comparison of video game platforms by genre…</a:t>
            </a:r>
          </a:p>
        </p:txBody>
      </p:sp>
      <p:pic>
        <p:nvPicPr>
          <p:cNvPr id="5" name="Content Placeholder 4" descr="Chart&#10;&#10;Description automatically generated">
            <a:extLst>
              <a:ext uri="{FF2B5EF4-FFF2-40B4-BE49-F238E27FC236}">
                <a16:creationId xmlns:a16="http://schemas.microsoft.com/office/drawing/2014/main" id="{61B02FB6-22F7-42A7-AF99-2A19379CA219}"/>
              </a:ext>
            </a:extLst>
          </p:cNvPr>
          <p:cNvPicPr>
            <a:picLocks noChangeAspect="1"/>
          </p:cNvPicPr>
          <p:nvPr/>
        </p:nvPicPr>
        <p:blipFill>
          <a:blip r:embed="rId3"/>
          <a:stretch>
            <a:fillRect/>
          </a:stretch>
        </p:blipFill>
        <p:spPr>
          <a:xfrm>
            <a:off x="643468" y="1329314"/>
            <a:ext cx="10926860" cy="1666345"/>
          </a:xfrm>
          <a:prstGeom prst="rect">
            <a:avLst/>
          </a:prstGeom>
        </p:spPr>
      </p:pic>
      <p:sp>
        <p:nvSpPr>
          <p:cNvPr id="15" name="Content Placeholder 8">
            <a:extLst>
              <a:ext uri="{FF2B5EF4-FFF2-40B4-BE49-F238E27FC236}">
                <a16:creationId xmlns:a16="http://schemas.microsoft.com/office/drawing/2014/main" id="{CB7B8BD5-F553-58F0-B93E-9814479F9662}"/>
              </a:ext>
            </a:extLst>
          </p:cNvPr>
          <p:cNvSpPr>
            <a:spLocks noGrp="1"/>
          </p:cNvSpPr>
          <p:nvPr>
            <p:ph idx="1"/>
          </p:nvPr>
        </p:nvSpPr>
        <p:spPr>
          <a:xfrm>
            <a:off x="5139768" y="4208220"/>
            <a:ext cx="6430560" cy="1850651"/>
          </a:xfrm>
        </p:spPr>
        <p:txBody>
          <a:bodyPr anchor="ctr">
            <a:normAutofit fontScale="70000" lnSpcReduction="20000"/>
          </a:bodyPr>
          <a:lstStyle/>
          <a:p>
            <a:r>
              <a:rPr lang="en-US" dirty="0"/>
              <a:t>As you can see, most of the platforms available carry multiple if not all genres, except for 3DO, GG, NG, PCFX, SCD, TG16, WS.</a:t>
            </a:r>
          </a:p>
          <a:p>
            <a:r>
              <a:rPr lang="en-US" dirty="0"/>
              <a:t>3DO only has Adventure, Puzzle, and Platform video games; GG has only Platform games; NG has fighting, and sports video games; PCFX has role-playing, SCD has Miscellaneous, Platform, Racing, Role-playing, and strategy games, TG16</a:t>
            </a:r>
          </a:p>
        </p:txBody>
      </p:sp>
    </p:spTree>
    <p:extLst>
      <p:ext uri="{BB962C8B-B14F-4D97-AF65-F5344CB8AC3E}">
        <p14:creationId xmlns:p14="http://schemas.microsoft.com/office/powerpoint/2010/main" val="243781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92D0-3016-4192-B534-FBC96C1BC9BB}"/>
              </a:ext>
            </a:extLst>
          </p:cNvPr>
          <p:cNvSpPr>
            <a:spLocks noGrp="1"/>
          </p:cNvSpPr>
          <p:nvPr>
            <p:ph type="title"/>
          </p:nvPr>
        </p:nvSpPr>
        <p:spPr/>
        <p:txBody>
          <a:bodyPr/>
          <a:lstStyle/>
          <a:p>
            <a:r>
              <a:rPr lang="en-US" dirty="0"/>
              <a:t>Chart Analysis</a:t>
            </a:r>
          </a:p>
        </p:txBody>
      </p:sp>
      <p:pic>
        <p:nvPicPr>
          <p:cNvPr id="6" name="Content Placeholder 5" descr="Child using computer">
            <a:extLst>
              <a:ext uri="{FF2B5EF4-FFF2-40B4-BE49-F238E27FC236}">
                <a16:creationId xmlns:a16="http://schemas.microsoft.com/office/drawing/2014/main" id="{B0BB306D-F529-4140-83C9-1F814860C945}"/>
              </a:ext>
            </a:extLst>
          </p:cNvPr>
          <p:cNvPicPr>
            <a:picLocks noGrp="1" noChangeAspect="1"/>
          </p:cNvPicPr>
          <p:nvPr>
            <p:ph idx="1"/>
          </p:nvPr>
        </p:nvPicPr>
        <p:blipFill>
          <a:blip r:embed="rId2"/>
          <a:stretch>
            <a:fillRect/>
          </a:stretch>
        </p:blipFill>
        <p:spPr>
          <a:xfrm>
            <a:off x="4856163" y="1012296"/>
            <a:ext cx="6411912" cy="4274608"/>
          </a:xfrm>
        </p:spPr>
      </p:pic>
      <p:sp>
        <p:nvSpPr>
          <p:cNvPr id="4" name="Text Placeholder 3">
            <a:extLst>
              <a:ext uri="{FF2B5EF4-FFF2-40B4-BE49-F238E27FC236}">
                <a16:creationId xmlns:a16="http://schemas.microsoft.com/office/drawing/2014/main" id="{CDC2BDBC-1CCB-4BE5-8AB2-25B649BF2068}"/>
              </a:ext>
            </a:extLst>
          </p:cNvPr>
          <p:cNvSpPr>
            <a:spLocks noGrp="1"/>
          </p:cNvSpPr>
          <p:nvPr>
            <p:ph type="body" sz="half" idx="2"/>
          </p:nvPr>
        </p:nvSpPr>
        <p:spPr/>
        <p:txBody>
          <a:bodyPr/>
          <a:lstStyle/>
          <a:p>
            <a:pPr algn="l"/>
            <a:r>
              <a:rPr lang="en-US" dirty="0"/>
              <a:t>Since action is the most popular video game genre, it would be wise to release an action genre video game on platforms that can support it such as 3DS, 2600, DC, DS, GB, GBA, GC, GEN, N64, NES, PC, PS, PS2, PS3, PS4, PSP.</a:t>
            </a:r>
          </a:p>
          <a:p>
            <a:pPr algn="l"/>
            <a:r>
              <a:rPr lang="en-US" dirty="0"/>
              <a:t>It’d be best to avoid platforms that do not support action genre video games such as 3DO, GG, NG, PCFX, SCD, TG16, WS.</a:t>
            </a:r>
          </a:p>
          <a:p>
            <a:pPr algn="l"/>
            <a:endParaRPr lang="en-US" dirty="0"/>
          </a:p>
        </p:txBody>
      </p:sp>
    </p:spTree>
    <p:extLst>
      <p:ext uri="{BB962C8B-B14F-4D97-AF65-F5344CB8AC3E}">
        <p14:creationId xmlns:p14="http://schemas.microsoft.com/office/powerpoint/2010/main" val="23597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3B391-E3D4-4135-9A91-D92C3F48CD1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A Visual Looking at Only Games in Nintendo</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F39D7AE8-A5EE-4E7C-A59F-D50A93B0815E}"/>
              </a:ext>
            </a:extLst>
          </p:cNvPr>
          <p:cNvPicPr>
            <a:picLocks noGrp="1" noChangeAspect="1"/>
          </p:cNvPicPr>
          <p:nvPr>
            <p:ph idx="1"/>
          </p:nvPr>
        </p:nvPicPr>
        <p:blipFill>
          <a:blip r:embed="rId3"/>
          <a:stretch>
            <a:fillRect/>
          </a:stretch>
        </p:blipFill>
        <p:spPr>
          <a:xfrm>
            <a:off x="5325001" y="1724025"/>
            <a:ext cx="6197668" cy="3409950"/>
          </a:xfrm>
          <a:prstGeom prst="rect">
            <a:avLst/>
          </a:prstGeom>
        </p:spPr>
      </p:pic>
    </p:spTree>
    <p:extLst>
      <p:ext uri="{BB962C8B-B14F-4D97-AF65-F5344CB8AC3E}">
        <p14:creationId xmlns:p14="http://schemas.microsoft.com/office/powerpoint/2010/main" val="60027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A0B9-6AD2-4C8B-BD51-DCC77CCB498E}"/>
              </a:ext>
            </a:extLst>
          </p:cNvPr>
          <p:cNvSpPr>
            <a:spLocks noGrp="1"/>
          </p:cNvSpPr>
          <p:nvPr>
            <p:ph type="title"/>
          </p:nvPr>
        </p:nvSpPr>
        <p:spPr/>
        <p:txBody>
          <a:bodyPr/>
          <a:lstStyle/>
          <a:p>
            <a:r>
              <a:rPr lang="en-US" dirty="0"/>
              <a:t>Chart Analysis</a:t>
            </a:r>
          </a:p>
        </p:txBody>
      </p:sp>
      <p:sp>
        <p:nvSpPr>
          <p:cNvPr id="3" name="Content Placeholder 2">
            <a:extLst>
              <a:ext uri="{FF2B5EF4-FFF2-40B4-BE49-F238E27FC236}">
                <a16:creationId xmlns:a16="http://schemas.microsoft.com/office/drawing/2014/main" id="{25895C66-BD1E-4363-A13F-42A7D11A80C8}"/>
              </a:ext>
            </a:extLst>
          </p:cNvPr>
          <p:cNvSpPr>
            <a:spLocks noGrp="1"/>
          </p:cNvSpPr>
          <p:nvPr>
            <p:ph idx="1"/>
          </p:nvPr>
        </p:nvSpPr>
        <p:spPr/>
        <p:txBody>
          <a:bodyPr>
            <a:normAutofit lnSpcReduction="10000"/>
          </a:bodyPr>
          <a:lstStyle/>
          <a:p>
            <a:r>
              <a:rPr lang="en-US" dirty="0"/>
              <a:t>When looking at only games released from Nintendo, it was found that the number of global sales for Nintendo video games peaked in 2006 at 205.6 million.</a:t>
            </a:r>
          </a:p>
          <a:p>
            <a:r>
              <a:rPr lang="en-US" dirty="0"/>
              <a:t>The lowest point of global sales for Nintendo video games was in 2016 at 3.5 million.</a:t>
            </a:r>
          </a:p>
          <a:p>
            <a:r>
              <a:rPr lang="en-US" dirty="0"/>
              <a:t>One can assume that over time, the popularity of Nintendo video games had some increases and drops in before peaking in 2006. Immediately after hitting its highest, global sales dropped to nearly 3.5 million in 2016, a mere fraction of the global sales made in 2006.</a:t>
            </a:r>
          </a:p>
          <a:p>
            <a:r>
              <a:rPr lang="en-US" dirty="0"/>
              <a:t>So, it would be wise to not put out a Nintendo game around this time, as Nintendo has lost its popularity over the years.</a:t>
            </a:r>
          </a:p>
        </p:txBody>
      </p:sp>
    </p:spTree>
    <p:extLst>
      <p:ext uri="{BB962C8B-B14F-4D97-AF65-F5344CB8AC3E}">
        <p14:creationId xmlns:p14="http://schemas.microsoft.com/office/powerpoint/2010/main" val="310103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{033614FB-AC5B-49F3-BA65-7528A385167A}tf00934815_win32</Template>
  <TotalTime>145</TotalTime>
  <Words>623</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Goudy Old Style</vt:lpstr>
      <vt:lpstr>Montserrat</vt:lpstr>
      <vt:lpstr>Wingdings 2</vt:lpstr>
      <vt:lpstr>SlateVTI</vt:lpstr>
      <vt:lpstr>Video Games and their Trends</vt:lpstr>
      <vt:lpstr>Objectives</vt:lpstr>
      <vt:lpstr>How video games sales have been trending over time</vt:lpstr>
      <vt:lpstr>Chart Analysis</vt:lpstr>
      <vt:lpstr>The Most Popular Genre of Video Game</vt:lpstr>
      <vt:lpstr>A comparison of video game platforms by genre…</vt:lpstr>
      <vt:lpstr>Chart Analysis</vt:lpstr>
      <vt:lpstr>A Visual Looking at Only Games in Nintendo</vt:lpstr>
      <vt:lpstr>Chart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and their Trends</dc:title>
  <dc:creator>Saint Clair, Sindy</dc:creator>
  <cp:lastModifiedBy>Saint Clair, Sindy</cp:lastModifiedBy>
  <cp:revision>1</cp:revision>
  <dcterms:created xsi:type="dcterms:W3CDTF">2022-03-18T02:46:47Z</dcterms:created>
  <dcterms:modified xsi:type="dcterms:W3CDTF">2022-03-18T05:12:15Z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